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handoutMasterIdLst>
    <p:handoutMasterId r:id="rId20"/>
  </p:handoutMasterIdLst>
  <p:sldIdLst>
    <p:sldId id="274" r:id="rId2"/>
    <p:sldId id="336" r:id="rId3"/>
    <p:sldId id="370" r:id="rId4"/>
    <p:sldId id="371" r:id="rId5"/>
    <p:sldId id="372" r:id="rId6"/>
    <p:sldId id="373" r:id="rId7"/>
    <p:sldId id="374" r:id="rId8"/>
    <p:sldId id="375" r:id="rId9"/>
    <p:sldId id="369" r:id="rId10"/>
    <p:sldId id="381" r:id="rId11"/>
    <p:sldId id="376" r:id="rId12"/>
    <p:sldId id="377" r:id="rId13"/>
    <p:sldId id="378" r:id="rId14"/>
    <p:sldId id="379" r:id="rId15"/>
    <p:sldId id="380" r:id="rId16"/>
    <p:sldId id="363" r:id="rId17"/>
    <p:sldId id="365" r:id="rId18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B9F95"/>
    <a:srgbClr val="C9ADA9"/>
    <a:srgbClr val="F3BF6B"/>
    <a:srgbClr val="FFFFFF"/>
    <a:srgbClr val="E59579"/>
    <a:srgbClr val="D6D488"/>
    <a:srgbClr val="CEEB73"/>
    <a:srgbClr val="B8168A"/>
    <a:srgbClr val="DF9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9" autoAdjust="0"/>
    <p:restoredTop sz="88889"/>
  </p:normalViewPr>
  <p:slideViewPr>
    <p:cSldViewPr snapToGrid="0">
      <p:cViewPr varScale="1">
        <p:scale>
          <a:sx n="61" d="100"/>
          <a:sy n="61" d="100"/>
        </p:scale>
        <p:origin x="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176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611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25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295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186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251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2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59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84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268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53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603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3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7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62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70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05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53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0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87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1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8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4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5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5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keepsmilingenglish.com/2015/07/confusing-verbs-14-7-verbs-followed-by-infinitive-and-ing-form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3" name="Afbeelding 2" descr="Big Green Start Button Vector Art | Getty Images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14" y="475656"/>
            <a:ext cx="6547945" cy="645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940155" y="685555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1183497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 </a:t>
            </a: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 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contant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1933680"/>
            <a:ext cx="948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korting voor contant bied je de koper een korting aan om sneller te betalen dan de normale betalingstermijn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3053195"/>
            <a:ext cx="948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OP!! Deze korting is een percentage van het factuurbedrag </a:t>
            </a:r>
            <a:r>
              <a:rPr lang="nl-NL" sz="24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excl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btw. 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Het BTW bedrag mag je niet aanpassen!!!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4389152"/>
            <a:ext cx="10032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Kredietbeperkingstoeslag</a:t>
            </a: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Een toeslag voor als de koper later betaald dan de afgesproken termijn, zo staat het ook op de factuur.</a:t>
            </a:r>
          </a:p>
        </p:txBody>
      </p:sp>
    </p:spTree>
    <p:extLst>
      <p:ext uri="{BB962C8B-B14F-4D97-AF65-F5344CB8AC3E}">
        <p14:creationId xmlns:p14="http://schemas.microsoft.com/office/powerpoint/2010/main" val="50326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394475"/>
            <a:ext cx="941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= Opbrengst van de verkopen</a:t>
            </a:r>
            <a:endParaRPr lang="nl-NL" sz="28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955291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omzet = Afzet(q) x prijs per stuk (p)</a:t>
            </a:r>
            <a:endParaRPr lang="nl-NL" sz="2800" dirty="0"/>
          </a:p>
        </p:txBody>
      </p:sp>
      <p:sp>
        <p:nvSpPr>
          <p:cNvPr id="15" name="Rechthoek 14"/>
          <p:cNvSpPr/>
          <p:nvPr/>
        </p:nvSpPr>
        <p:spPr>
          <a:xfrm>
            <a:off x="5864772" y="1973758"/>
            <a:ext cx="2806262" cy="504753"/>
          </a:xfrm>
          <a:prstGeom prst="rect">
            <a:avLst/>
          </a:prstGeom>
          <a:solidFill>
            <a:srgbClr val="DF91DB">
              <a:alpha val="37000"/>
            </a:srgbClr>
          </a:solidFill>
          <a:ln>
            <a:solidFill>
              <a:srgbClr val="DF9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2811884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zonder korting = </a:t>
            </a:r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verkoopprijs</a:t>
            </a:r>
            <a:endParaRPr lang="nl-NL" sz="2800" u="sng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3342639"/>
            <a:ext cx="487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met korting =</a:t>
            </a:r>
            <a:endParaRPr lang="nl-NL" sz="2800" dirty="0"/>
          </a:p>
        </p:txBody>
      </p:sp>
      <p:sp>
        <p:nvSpPr>
          <p:cNvPr id="19" name="Tekstvak 18"/>
          <p:cNvSpPr txBox="1"/>
          <p:nvPr/>
        </p:nvSpPr>
        <p:spPr>
          <a:xfrm>
            <a:off x="5496909" y="3322646"/>
            <a:ext cx="317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u="sng" dirty="0"/>
          </a:p>
        </p:txBody>
      </p:sp>
      <p:sp>
        <p:nvSpPr>
          <p:cNvPr id="20" name="Tekstvak 19"/>
          <p:cNvSpPr txBox="1"/>
          <p:nvPr/>
        </p:nvSpPr>
        <p:spPr>
          <a:xfrm>
            <a:off x="698937" y="5488341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2" name="Tekstvak 21"/>
          <p:cNvSpPr txBox="1"/>
          <p:nvPr/>
        </p:nvSpPr>
        <p:spPr>
          <a:xfrm>
            <a:off x="698936" y="4631748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3" name="Vermenigvuldigen 22"/>
          <p:cNvSpPr/>
          <p:nvPr/>
        </p:nvSpPr>
        <p:spPr>
          <a:xfrm>
            <a:off x="2458160" y="4631748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ermenigvuldigen 23"/>
          <p:cNvSpPr/>
          <p:nvPr/>
        </p:nvSpPr>
        <p:spPr>
          <a:xfrm>
            <a:off x="2479811" y="5475533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225416" y="5475533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7" name="Tekstvak 26"/>
          <p:cNvSpPr txBox="1"/>
          <p:nvPr/>
        </p:nvSpPr>
        <p:spPr>
          <a:xfrm>
            <a:off x="3225416" y="4618940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8" name="Gelijk 27"/>
          <p:cNvSpPr/>
          <p:nvPr/>
        </p:nvSpPr>
        <p:spPr>
          <a:xfrm>
            <a:off x="6505899" y="4610727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9" name="Gelijk 28"/>
          <p:cNvSpPr/>
          <p:nvPr/>
        </p:nvSpPr>
        <p:spPr>
          <a:xfrm>
            <a:off x="6505899" y="5488341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328210" y="4610727"/>
            <a:ext cx="130078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Bruto-</a:t>
            </a:r>
            <a:endParaRPr lang="nl-NL" sz="2800" dirty="0"/>
          </a:p>
        </p:txBody>
      </p:sp>
      <p:sp>
        <p:nvSpPr>
          <p:cNvPr id="34" name="Tekstvak 33"/>
          <p:cNvSpPr txBox="1"/>
          <p:nvPr/>
        </p:nvSpPr>
        <p:spPr>
          <a:xfrm>
            <a:off x="7304053" y="5475533"/>
            <a:ext cx="126187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</a:t>
            </a:r>
            <a:endParaRPr lang="nl-NL" sz="2800" dirty="0"/>
          </a:p>
        </p:txBody>
      </p:sp>
      <p:sp>
        <p:nvSpPr>
          <p:cNvPr id="31" name="Tekstvak 30"/>
          <p:cNvSpPr txBox="1"/>
          <p:nvPr/>
        </p:nvSpPr>
        <p:spPr>
          <a:xfrm>
            <a:off x="8409526" y="4610727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  <p:sp>
        <p:nvSpPr>
          <p:cNvPr id="32" name="Tekstvak 31"/>
          <p:cNvSpPr txBox="1"/>
          <p:nvPr/>
        </p:nvSpPr>
        <p:spPr>
          <a:xfrm>
            <a:off x="8409526" y="5475533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7235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 animBg="1"/>
      <p:bldP spid="17" grpId="0"/>
      <p:bldP spid="18" grpId="0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39343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verkoopprijs</a:t>
            </a:r>
            <a:endParaRPr lang="nl-NL" sz="2800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38828" y="4067828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27774" y="4442619"/>
            <a:ext cx="16459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36705" y="335448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701022" y="384134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536685" y="2676352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536685" y="301780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/>
              <a:t>Brutoverkoop</a:t>
            </a:r>
            <a:r>
              <a:rPr lang="nl-NL" sz="2000" dirty="0" smtClean="0"/>
              <a:t>-prijs</a:t>
            </a:r>
            <a:endParaRPr lang="nl-NL" sz="2000" dirty="0"/>
          </a:p>
        </p:txBody>
      </p:sp>
      <p:sp>
        <p:nvSpPr>
          <p:cNvPr id="41" name="Pijl-omhoog 40"/>
          <p:cNvSpPr/>
          <p:nvPr/>
        </p:nvSpPr>
        <p:spPr>
          <a:xfrm rot="10800000">
            <a:off x="2511402" y="2724674"/>
            <a:ext cx="228600" cy="2368773"/>
          </a:xfrm>
          <a:prstGeom prst="upArrow">
            <a:avLst/>
          </a:prstGeom>
          <a:solidFill>
            <a:srgbClr val="7030A0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3015669" y="336499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671692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omzet</a:t>
            </a:r>
            <a:endParaRPr lang="nl-NL" sz="2800" dirty="0"/>
          </a:p>
        </p:txBody>
      </p:sp>
      <p:sp>
        <p:nvSpPr>
          <p:cNvPr id="49" name="Stroomdiagram: Magnetische schijf 48"/>
          <p:cNvSpPr/>
          <p:nvPr/>
        </p:nvSpPr>
        <p:spPr>
          <a:xfrm>
            <a:off x="5736193" y="407141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5806121" y="4558667"/>
            <a:ext cx="16459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Netto-omzet</a:t>
            </a:r>
            <a:endParaRPr lang="nl-NL" dirty="0"/>
          </a:p>
        </p:txBody>
      </p:sp>
      <p:sp>
        <p:nvSpPr>
          <p:cNvPr id="51" name="Stroomdiagram: Magnetische schijf 50"/>
          <p:cNvSpPr/>
          <p:nvPr/>
        </p:nvSpPr>
        <p:spPr>
          <a:xfrm>
            <a:off x="5734070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/>
          <p:cNvSpPr txBox="1"/>
          <p:nvPr/>
        </p:nvSpPr>
        <p:spPr>
          <a:xfrm>
            <a:off x="5898387" y="384492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53" name="Stroomdiagram: Magnetische schijf 52"/>
          <p:cNvSpPr/>
          <p:nvPr/>
        </p:nvSpPr>
        <p:spPr>
          <a:xfrm>
            <a:off x="5734050" y="2679937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5734050" y="309850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55" name="Pijl-omhoog 54"/>
          <p:cNvSpPr/>
          <p:nvPr/>
        </p:nvSpPr>
        <p:spPr>
          <a:xfrm rot="10800000">
            <a:off x="7708767" y="2717749"/>
            <a:ext cx="228600" cy="2368773"/>
          </a:xfrm>
          <a:prstGeom prst="upArrow">
            <a:avLst/>
          </a:prstGeom>
          <a:solidFill>
            <a:srgbClr val="792D25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8213071" y="4059221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8292452" y="457251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8213034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8406751" y="383273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8210928" y="2667745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229843" y="314582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077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 animBg="1"/>
      <p:bldP spid="59" grpId="0"/>
      <p:bldP spid="60" grpId="0" animBg="1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0" y="1338411"/>
            <a:ext cx="120955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7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7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 – we weten geen specifieke inkoopprijs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42709" y="2685092"/>
            <a:ext cx="54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Hulpschema om IWO te bepalen: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1251" y="373223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Beginvoorraad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891250" y="4193899"/>
            <a:ext cx="28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Inkopen (excl. btw)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91250" y="4655564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Beschikbare voorraad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891250" y="5117229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Eindvoorraad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891250" y="5582371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972273" y="465556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72273" y="557889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13296" y="419389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813295" y="511722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42709" y="597091"/>
            <a:ext cx="755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1.6 Inkoopwaarde van de 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06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224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565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Kan je uitdrukken in: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12433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16" name="Gebogen pijl-omhoog 15"/>
          <p:cNvSpPr/>
          <p:nvPr/>
        </p:nvSpPr>
        <p:spPr>
          <a:xfrm rot="5400000">
            <a:off x="5009147" y="277367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2971924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797906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5009147" y="457173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479182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00200" y="5725886"/>
            <a:ext cx="66076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Waar </a:t>
            </a:r>
            <a:r>
              <a:rPr lang="nl-NL" sz="2800" b="1" u="sng" dirty="0" smtClean="0"/>
              <a:t>van de </a:t>
            </a:r>
            <a:r>
              <a:rPr lang="nl-NL" sz="2800" b="1" dirty="0" smtClean="0"/>
              <a:t>voor staat is </a:t>
            </a:r>
            <a:r>
              <a:rPr lang="nl-NL" sz="2800" b="1" u="sng" dirty="0" smtClean="0"/>
              <a:t>altijd 100%</a:t>
            </a:r>
            <a:endParaRPr lang="nl-NL" sz="2800" b="1" u="sng" dirty="0"/>
          </a:p>
        </p:txBody>
      </p:sp>
    </p:spTree>
    <p:extLst>
      <p:ext uri="{BB962C8B-B14F-4D97-AF65-F5344CB8AC3E}">
        <p14:creationId xmlns:p14="http://schemas.microsoft.com/office/powerpoint/2010/main" val="7697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930428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45297" y="2121697"/>
            <a:ext cx="1083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- BRUTOWINSTOPSLAG</a:t>
            </a:r>
            <a:endParaRPr lang="nl-NL" sz="28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355587"/>
            <a:ext cx="111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 - BRUTOWINSTMARGE</a:t>
            </a:r>
            <a:endParaRPr lang="nl-NL" sz="28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45297" y="4369577"/>
            <a:ext cx="373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 rekenen we dit uit?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981118" y="5144043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45297" y="391196"/>
            <a:ext cx="755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1.7 Brutowinstpercentages berekenen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811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ALLES</a:t>
            </a:r>
          </a:p>
          <a:p>
            <a:endParaRPr lang="nl-NL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vragen!!!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2" name="Afbeelding 1" descr="De kracht van herhaling – Bento Presentat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52" y="537505"/>
            <a:ext cx="71532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1220513" y="1726080"/>
            <a:ext cx="2680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WIEDERHOLUNG</a:t>
            </a:r>
            <a:endParaRPr lang="nl-NL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4" name="Afbeelding 3" descr="KLAPPEN MAG DIT IS HET EINDE VAN MIJN PRESENTATIE Poster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651" y="636951"/>
            <a:ext cx="4557924" cy="531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787457" y="1965881"/>
            <a:ext cx="8072764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Terugblik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</a:t>
            </a: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vragen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Afbeelding met binnen, zitten, zwart, scherm&#10;&#10;Automatisch gegenereerde beschrijving">
            <a:extLst>
              <a:ext uri="{FF2B5EF4-FFF2-40B4-BE49-F238E27FC236}">
                <a16:creationId xmlns:a16="http://schemas.microsoft.com/office/drawing/2014/main" id="{7796F18D-0C7E-8D4F-8C52-A464559E672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10084242">
            <a:off x="6727416" y="3071349"/>
            <a:ext cx="3667895" cy="29554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DA11AD8-1E93-254E-A62D-E4F772496B78}"/>
              </a:ext>
            </a:extLst>
          </p:cNvPr>
          <p:cNvSpPr txBox="1"/>
          <p:nvPr/>
        </p:nvSpPr>
        <p:spPr>
          <a:xfrm>
            <a:off x="267354" y="6627162"/>
            <a:ext cx="4838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4" tooltip="http://keepsmilingenglish.com/2015/07/confusing-verbs-14-7-verbs-followed-by-infinitive-and-ing-forms/"/>
              </a:rPr>
              <a:t>Deze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5" tooltip="https://creativecommons.org/licenses/by-nc/3.0/"/>
              </a:rPr>
              <a:t>CC BY-NC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565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Kan je uitdrukken in: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12433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16" name="Gebogen pijl-omhoog 15"/>
          <p:cNvSpPr/>
          <p:nvPr/>
        </p:nvSpPr>
        <p:spPr>
          <a:xfrm rot="5400000">
            <a:off x="5009147" y="277367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2971924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797906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5009147" y="457173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479182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00200" y="5725886"/>
            <a:ext cx="66076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Waar </a:t>
            </a:r>
            <a:r>
              <a:rPr lang="nl-NL" sz="2800" b="1" u="sng" dirty="0" smtClean="0"/>
              <a:t>van de </a:t>
            </a:r>
            <a:r>
              <a:rPr lang="nl-NL" sz="2800" b="1" dirty="0" smtClean="0"/>
              <a:t>voor staat is </a:t>
            </a:r>
            <a:r>
              <a:rPr lang="nl-NL" sz="2800" b="1" u="sng" dirty="0" smtClean="0"/>
              <a:t>altijd 100%</a:t>
            </a:r>
            <a:endParaRPr lang="nl-NL" sz="2800" b="1" u="sng" dirty="0"/>
          </a:p>
        </p:txBody>
      </p:sp>
    </p:spTree>
    <p:extLst>
      <p:ext uri="{BB962C8B-B14F-4D97-AF65-F5344CB8AC3E}">
        <p14:creationId xmlns:p14="http://schemas.microsoft.com/office/powerpoint/2010/main" val="269480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154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Waarom?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893501"/>
            <a:ext cx="97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 je resultaten te vergelijken met je concurrenten!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4156429"/>
            <a:ext cx="97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Vergelijk altijd met hetzelfde. 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65772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355587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5218405"/>
            <a:ext cx="373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 rekenen we dit uit?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027070" y="5680070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</p:spTree>
    <p:extLst>
      <p:ext uri="{BB962C8B-B14F-4D97-AF65-F5344CB8AC3E}">
        <p14:creationId xmlns:p14="http://schemas.microsoft.com/office/powerpoint/2010/main" val="28773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23" grpId="0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660818" y="397037"/>
            <a:ext cx="322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</a:t>
            </a:r>
            <a:endParaRPr lang="nl-NL" sz="3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zomerspelen.org nieuws: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40" y="1027658"/>
            <a:ext cx="7134189" cy="535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roomdiagram: Magnetische schijf 18"/>
          <p:cNvSpPr/>
          <p:nvPr/>
        </p:nvSpPr>
        <p:spPr>
          <a:xfrm>
            <a:off x="931026" y="4929753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145822" y="5366912"/>
            <a:ext cx="155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Nettowinst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932065" y="4159324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87238" y="460587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Kosten</a:t>
            </a:r>
            <a:endParaRPr lang="nl-NL" sz="20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931026" y="3396800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095343" y="388365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933104" y="2681828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022050" y="305661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0" name="Stroomdiagram: Magnetische schijf 29"/>
          <p:cNvSpPr/>
          <p:nvPr/>
        </p:nvSpPr>
        <p:spPr>
          <a:xfrm>
            <a:off x="935182" y="1918485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1145494" y="2291649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46332" y="1341304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winst berekening tot nu toe</a:t>
            </a:r>
            <a:endParaRPr lang="nl-NL" sz="2400" dirty="0"/>
          </a:p>
        </p:txBody>
      </p:sp>
      <p:sp>
        <p:nvSpPr>
          <p:cNvPr id="10" name="Pijl-omlaag 9"/>
          <p:cNvSpPr/>
          <p:nvPr/>
        </p:nvSpPr>
        <p:spPr>
          <a:xfrm>
            <a:off x="3054096" y="2282505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3954642" y="4935849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4207244" y="5350319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10%</a:t>
            </a:r>
          </a:p>
        </p:txBody>
      </p:sp>
      <p:sp>
        <p:nvSpPr>
          <p:cNvPr id="25" name="Stroomdiagram: Magnetische schijf 24"/>
          <p:cNvSpPr/>
          <p:nvPr/>
        </p:nvSpPr>
        <p:spPr>
          <a:xfrm>
            <a:off x="3955681" y="4165420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4157382" y="461264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50%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3954642" y="3402896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4157382" y="389360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3956720" y="2687924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4045665" y="3237132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3958798" y="1924581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159965" y="244383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7" name="Pijl-omlaag 36"/>
          <p:cNvSpPr/>
          <p:nvPr/>
        </p:nvSpPr>
        <p:spPr>
          <a:xfrm>
            <a:off x="6077712" y="2288601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Stroomdiagram: Magnetische schijf 37"/>
          <p:cNvSpPr/>
          <p:nvPr/>
        </p:nvSpPr>
        <p:spPr>
          <a:xfrm>
            <a:off x="7270866" y="4923657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7523468" y="5338127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€10.000</a:t>
            </a:r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271905" y="4153228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7473606" y="460045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50.000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270866" y="3390704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7473606" y="388141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€60.000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272944" y="2675732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361889" y="322494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€</a:t>
            </a:r>
            <a:r>
              <a:rPr lang="nl-NL" sz="2000" dirty="0" smtClean="0"/>
              <a:t>40.000</a:t>
            </a:r>
            <a:endParaRPr lang="nl-NL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7275022" y="1912389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7476189" y="243163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€100.000</a:t>
            </a:r>
            <a:endParaRPr lang="nl-NL" sz="2000" dirty="0"/>
          </a:p>
        </p:txBody>
      </p:sp>
      <p:sp>
        <p:nvSpPr>
          <p:cNvPr id="48" name="Pijl-omlaag 47"/>
          <p:cNvSpPr/>
          <p:nvPr/>
        </p:nvSpPr>
        <p:spPr>
          <a:xfrm>
            <a:off x="9393936" y="2276409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/>
      <p:bldP spid="17" grpId="0" animBg="1"/>
      <p:bldP spid="20" grpId="0"/>
      <p:bldP spid="3" grpId="0" animBg="1"/>
      <p:bldP spid="4" grpId="0"/>
      <p:bldP spid="21" grpId="0" animBg="1"/>
      <p:bldP spid="29" grpId="0"/>
      <p:bldP spid="30" grpId="0" animBg="1"/>
      <p:bldP spid="31" grpId="0"/>
      <p:bldP spid="10" grpId="0" animBg="1"/>
      <p:bldP spid="23" grpId="0" animBg="1"/>
      <p:bldP spid="24" grpId="0"/>
      <p:bldP spid="25" grpId="0" animBg="1"/>
      <p:bldP spid="26" grpId="0"/>
      <p:bldP spid="27" grpId="0" animBg="1"/>
      <p:bldP spid="28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BTW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500954"/>
            <a:ext cx="29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inkoop</a:t>
            </a:r>
          </a:p>
          <a:p>
            <a:r>
              <a:rPr lang="nl-NL" sz="2400" dirty="0">
                <a:ln w="0"/>
              </a:rPr>
              <a:t>BTW bij verkoop</a:t>
            </a:r>
            <a:endParaRPr lang="nl-NL" sz="24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92A0667-09E6-4CAC-AD48-FAED3B3D666F}"/>
              </a:ext>
            </a:extLst>
          </p:cNvPr>
          <p:cNvSpPr txBox="1"/>
          <p:nvPr/>
        </p:nvSpPr>
        <p:spPr>
          <a:xfrm>
            <a:off x="811405" y="2705585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inkoop - </a:t>
            </a:r>
            <a:r>
              <a:rPr lang="nl-NL" sz="2400" u="sng" dirty="0">
                <a:ln w="0"/>
              </a:rPr>
              <a:t>voorbelasting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4255E7-8352-4F8E-80CC-094FF12851F6}"/>
              </a:ext>
            </a:extLst>
          </p:cNvPr>
          <p:cNvSpPr txBox="1"/>
          <p:nvPr/>
        </p:nvSpPr>
        <p:spPr>
          <a:xfrm>
            <a:off x="811405" y="32290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verkoop – </a:t>
            </a:r>
            <a:r>
              <a:rPr lang="nl-NL" sz="2400" u="sng" dirty="0">
                <a:ln w="0"/>
              </a:rPr>
              <a:t>te betalen btw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38AF77F-94FF-42B9-B622-8E591EDFCC04}"/>
              </a:ext>
            </a:extLst>
          </p:cNvPr>
          <p:cNvSpPr txBox="1"/>
          <p:nvPr/>
        </p:nvSpPr>
        <p:spPr>
          <a:xfrm>
            <a:off x="811405" y="39402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Het SALDO van deze 2 heet </a:t>
            </a:r>
            <a:r>
              <a:rPr lang="nl-NL" sz="2400" u="sng" dirty="0">
                <a:ln w="0"/>
              </a:rPr>
              <a:t>te verrekenen BTW </a:t>
            </a:r>
          </a:p>
        </p:txBody>
      </p:sp>
    </p:spTree>
    <p:extLst>
      <p:ext uri="{BB962C8B-B14F-4D97-AF65-F5344CB8AC3E}">
        <p14:creationId xmlns:p14="http://schemas.microsoft.com/office/powerpoint/2010/main" val="22430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538828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627774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Verkoopprijs excl. BTW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536705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701022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17" name="Stroomdiagram: Magnetische schijf 16"/>
          <p:cNvSpPr/>
          <p:nvPr/>
        </p:nvSpPr>
        <p:spPr>
          <a:xfrm>
            <a:off x="536685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536685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Verkoopprijs incl. BTW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33271" y="645481"/>
            <a:ext cx="3021503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2478494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100%</a:t>
            </a:r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013583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121%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1180700" y="1329189"/>
            <a:ext cx="2774074" cy="120032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verkoop </a:t>
            </a:r>
          </a:p>
          <a:p>
            <a:pPr algn="ctr"/>
            <a:r>
              <a:rPr lang="nl-NL" sz="240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tw betalen</a:t>
            </a:r>
          </a:p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(te betalen btw)</a:t>
            </a:r>
            <a:endParaRPr lang="nl-N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5468208" y="4073078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466085" y="3359733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5630402" y="384659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466065" y="2681602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5443987" y="45500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</a:t>
            </a:r>
            <a:endParaRPr lang="nl-NL" sz="2000" dirty="0"/>
          </a:p>
        </p:txBody>
      </p:sp>
      <p:sp>
        <p:nvSpPr>
          <p:cNvPr id="39" name="Pijl-omhoog 38"/>
          <p:cNvSpPr/>
          <p:nvPr/>
        </p:nvSpPr>
        <p:spPr>
          <a:xfrm>
            <a:off x="7407874" y="2725427"/>
            <a:ext cx="228600" cy="2368773"/>
          </a:xfrm>
          <a:prstGeom prst="upArrow">
            <a:avLst/>
          </a:prstGeom>
          <a:solidFill>
            <a:srgbClr val="DF91DB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945086" y="4060886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8024467" y="457417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942963" y="3347541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8138766" y="383439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942943" y="2669410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961858" y="314748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5683524" y="1396681"/>
            <a:ext cx="367729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inkoop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terug vragen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(voorbelasting)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3032478" y="6252641"/>
            <a:ext cx="4366409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Verschil is te verrekenen BTW</a:t>
            </a:r>
            <a:endParaRPr lang="nl-NL" sz="2400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2118342" y="4073078"/>
            <a:ext cx="2127837" cy="201241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5557155" y="4151586"/>
            <a:ext cx="2581611" cy="1926319"/>
          </a:xfrm>
          <a:prstGeom prst="straightConnector1">
            <a:avLst/>
          </a:prstGeom>
          <a:ln w="44450">
            <a:solidFill>
              <a:srgbClr val="E595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5557154" y="3061381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Inkoopfactuurprijs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5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" grpId="0" animBg="1"/>
      <p:bldP spid="4" grpId="0"/>
      <p:bldP spid="17" grpId="0" animBg="1"/>
      <p:bldP spid="20" grpId="0"/>
      <p:bldP spid="2" grpId="0" animBg="1"/>
      <p:bldP spid="12" grpId="0" animBg="1"/>
      <p:bldP spid="13" grpId="0"/>
      <p:bldP spid="14" grpId="0" animBg="1"/>
      <p:bldP spid="15" grpId="0"/>
      <p:bldP spid="16" grpId="0" animBg="1"/>
      <p:bldP spid="18" grpId="0"/>
      <p:bldP spid="33" grpId="0" animBg="1"/>
      <p:bldP spid="35" grpId="0" animBg="1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7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Inkopen - kortingen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3" name="Stroomdiagram: Magnetische schijf 22"/>
          <p:cNvSpPr/>
          <p:nvPr/>
        </p:nvSpPr>
        <p:spPr>
          <a:xfrm>
            <a:off x="1792047" y="5190124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1805287" y="5675103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 gewicht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1792046" y="4458853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1787098" y="495962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Tarra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1794777" y="3710343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794777" y="4198314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 gewicht</a:t>
            </a:r>
            <a:endParaRPr lang="nl-NL" sz="2000" dirty="0"/>
          </a:p>
        </p:txBody>
      </p:sp>
      <p:sp>
        <p:nvSpPr>
          <p:cNvPr id="32" name="Stroomdiagram: Magnetische schijf 31"/>
          <p:cNvSpPr/>
          <p:nvPr/>
        </p:nvSpPr>
        <p:spPr>
          <a:xfrm>
            <a:off x="4214675" y="5195380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4227915" y="5680359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95%</a:t>
            </a:r>
            <a:endParaRPr lang="nl-NL" sz="2000" dirty="0"/>
          </a:p>
        </p:txBody>
      </p:sp>
      <p:sp>
        <p:nvSpPr>
          <p:cNvPr id="34" name="Stroomdiagram: Magnetische schijf 33"/>
          <p:cNvSpPr/>
          <p:nvPr/>
        </p:nvSpPr>
        <p:spPr>
          <a:xfrm>
            <a:off x="4214674" y="4464109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4209726" y="4964881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5%</a:t>
            </a:r>
            <a:endParaRPr lang="nl-NL" sz="2000" dirty="0"/>
          </a:p>
        </p:txBody>
      </p:sp>
      <p:sp>
        <p:nvSpPr>
          <p:cNvPr id="36" name="Stroomdiagram: Magnetische schijf 35"/>
          <p:cNvSpPr/>
          <p:nvPr/>
        </p:nvSpPr>
        <p:spPr>
          <a:xfrm>
            <a:off x="4217405" y="3715599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217405" y="4203570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8" name="Pijl-omhoog 37"/>
          <p:cNvSpPr/>
          <p:nvPr/>
        </p:nvSpPr>
        <p:spPr>
          <a:xfrm>
            <a:off x="3806409" y="3822862"/>
            <a:ext cx="228600" cy="2368773"/>
          </a:xfrm>
          <a:prstGeom prst="upArrow">
            <a:avLst/>
          </a:prstGeom>
          <a:solidFill>
            <a:srgbClr val="C9ADA9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6258933" y="5200636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6272173" y="568561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475 kilo</a:t>
            </a:r>
            <a:endParaRPr lang="nl-NL" sz="2000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6258932" y="4469365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253984" y="4970137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25 kilo</a:t>
            </a:r>
            <a:endParaRPr lang="nl-NL" sz="2000" dirty="0"/>
          </a:p>
        </p:txBody>
      </p:sp>
      <p:sp>
        <p:nvSpPr>
          <p:cNvPr id="43" name="Stroomdiagram: Magnetische schijf 42"/>
          <p:cNvSpPr/>
          <p:nvPr/>
        </p:nvSpPr>
        <p:spPr>
          <a:xfrm>
            <a:off x="6261663" y="3720855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6261663" y="4208826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 kilo</a:t>
            </a:r>
            <a:endParaRPr lang="nl-NL" sz="2000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Korting op het gewicht</a:t>
            </a:r>
          </a:p>
        </p:txBody>
      </p:sp>
    </p:spTree>
    <p:extLst>
      <p:ext uri="{BB962C8B-B14F-4D97-AF65-F5344CB8AC3E}">
        <p14:creationId xmlns:p14="http://schemas.microsoft.com/office/powerpoint/2010/main" val="11208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1" grpId="0" animBg="1"/>
      <p:bldP spid="26" grpId="0"/>
      <p:bldP spid="20" grpId="0" animBg="1"/>
      <p:bldP spid="25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7675</TotalTime>
  <Words>658</Words>
  <Application>Microsoft Office PowerPoint</Application>
  <PresentationFormat>Breedbeeld</PresentationFormat>
  <Paragraphs>176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280</cp:revision>
  <cp:lastPrinted>2019-06-03T09:17:46Z</cp:lastPrinted>
  <dcterms:created xsi:type="dcterms:W3CDTF">2019-04-01T11:59:48Z</dcterms:created>
  <dcterms:modified xsi:type="dcterms:W3CDTF">2019-10-17T22:00:51Z</dcterms:modified>
</cp:coreProperties>
</file>